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71000" cy="7010400"/>
  <p:embeddedFontLst>
    <p:embeddedFont>
      <p:font typeface="Calibri" panose="020F0502020204030204" pitchFamily="34" charset="0"/>
      <p:regular r:id="rId5"/>
      <p:bold r:id="rId6"/>
      <p:italic r:id="rId7"/>
      <p:boldItalic r:id="rId8"/>
    </p:embeddedFont>
    <p:embeddedFont>
      <p:font typeface="Nunito" pitchFamily="2" charset="0"/>
      <p:regular r:id="rId9"/>
      <p:bold r:id="rId10"/>
      <p:italic r:id="rId11"/>
      <p:boldItalic r:id="rId12"/>
    </p:embeddedFont>
    <p:embeddedFont>
      <p:font typeface="Quattrocento" panose="020F0502020204030204" pitchFamily="34" charset="0"/>
      <p:regular r:id="rId13"/>
      <p:bold r:id="rId14"/>
      <p:italic r:id="rId15"/>
      <p:boldItalic r:id="rId16"/>
    </p:embeddedFont>
  </p:embeddedFontLst>
  <p:custDataLst>
    <p:tags r:id="rId17"/>
  </p:custDataLst>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6D8"/>
    <a:srgbClr val="BE8264"/>
    <a:srgbClr val="94CDDD"/>
    <a:srgbClr val="DCE2E4"/>
    <a:srgbClr val="F9FAD2"/>
    <a:srgbClr val="E0E2D0"/>
    <a:srgbClr val="D4DCDE"/>
    <a:srgbClr val="C78059"/>
    <a:srgbClr val="749094"/>
    <a:srgbClr val="AAC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p:restoredTop sz="94354"/>
  </p:normalViewPr>
  <p:slideViewPr>
    <p:cSldViewPr>
      <p:cViewPr>
        <p:scale>
          <a:sx n="75" d="100"/>
          <a:sy n="75" d="100"/>
        </p:scale>
        <p:origin x="-2824" y="-5936"/>
      </p:cViewPr>
      <p:guideLst>
        <p:guide orient="horz" pos="10368"/>
        <p:guide pos="13824"/>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viewProps" Target="viewProps.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433" cy="350520"/>
          </a:xfrm>
          <a:prstGeom prst="rect">
            <a:avLst/>
          </a:prstGeom>
        </p:spPr>
        <p:txBody>
          <a:bodyPr vert="horz" lIns="93031" tIns="46516" rIns="93031" bIns="46516"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5251421" y="0"/>
            <a:ext cx="4017433" cy="350520"/>
          </a:xfrm>
          <a:prstGeom prst="rect">
            <a:avLst/>
          </a:prstGeom>
        </p:spPr>
        <p:txBody>
          <a:bodyPr vert="horz" lIns="93031" tIns="46516" rIns="93031" bIns="46516" rtlCol="0"/>
          <a:lstStyle>
            <a:defPPr>
              <a:defRPr kern="1200" smtId="4294967295"/>
            </a:defPPr>
            <a:lvl1pPr algn="r">
              <a:defRPr sz="1200"/>
            </a:lvl1pPr>
          </a:lstStyle>
          <a:p>
            <a:fld id="{9281E4DE-EB0E-4FB2-BE29-FC865D9A50FC}" type="datetimeFigureOut">
              <a:rPr lang="en-US" smtClean="0"/>
              <a:t>12/11/20</a:t>
            </a:fld>
            <a:endParaRPr lang="en-US"/>
          </a:p>
        </p:txBody>
      </p:sp>
      <p:sp>
        <p:nvSpPr>
          <p:cNvPr id="4" name="Footer Placeholder 3"/>
          <p:cNvSpPr>
            <a:spLocks noGrp="1"/>
          </p:cNvSpPr>
          <p:nvPr>
            <p:ph type="ftr" sz="quarter" idx="2"/>
          </p:nvPr>
        </p:nvSpPr>
        <p:spPr>
          <a:xfrm>
            <a:off x="0" y="6658664"/>
            <a:ext cx="4017433" cy="350520"/>
          </a:xfrm>
          <a:prstGeom prst="rect">
            <a:avLst/>
          </a:prstGeom>
        </p:spPr>
        <p:txBody>
          <a:bodyPr vert="horz" lIns="93031" tIns="46516" rIns="93031" bIns="46516"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5251421" y="6658664"/>
            <a:ext cx="4017433" cy="350520"/>
          </a:xfrm>
          <a:prstGeom prst="rect">
            <a:avLst/>
          </a:prstGeom>
        </p:spPr>
        <p:txBody>
          <a:bodyPr vert="horz" lIns="93031" tIns="46516" rIns="93031" bIns="46516" rtlCol="0" anchor="b"/>
          <a:lstStyle>
            <a:defPPr>
              <a:defRPr kern="1200" smtId="4294967295"/>
            </a:defPPr>
            <a:lvl1pPr algn="r">
              <a:defRPr sz="1200"/>
            </a:lvl1pPr>
          </a:lstStyle>
          <a:p>
            <a:fld id="{DE247C12-2C6F-4F8F-A764-8CB2FE9A43B8}" type="slidenum">
              <a:rPr lang="en-US" smtClean="0"/>
              <a:t>‹#›</a:t>
            </a:fld>
            <a:endParaRPr lang="en-US"/>
          </a:p>
        </p:txBody>
      </p:sp>
    </p:spTree>
    <p:extLst>
      <p:ext uri="{BB962C8B-B14F-4D97-AF65-F5344CB8AC3E}">
        <p14:creationId xmlns:p14="http://schemas.microsoft.com/office/powerpoint/2010/main" val="846791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963"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51450" y="0"/>
            <a:ext cx="4017963" cy="350838"/>
          </a:xfrm>
          <a:prstGeom prst="rect">
            <a:avLst/>
          </a:prstGeom>
        </p:spPr>
        <p:txBody>
          <a:bodyPr vert="horz" lIns="91440" tIns="45720" rIns="91440" bIns="45720" rtlCol="0"/>
          <a:lstStyle>
            <a:lvl1pPr algn="r">
              <a:defRPr sz="1200"/>
            </a:lvl1pPr>
          </a:lstStyle>
          <a:p>
            <a:fld id="{51B4FC8C-5B84-E640-AE15-D840A19A521B}" type="datetimeFigureOut">
              <a:rPr lang="en-US" smtClean="0"/>
              <a:t>12/11/20</a:t>
            </a:fld>
            <a:endParaRPr lang="en-US"/>
          </a:p>
        </p:txBody>
      </p:sp>
      <p:sp>
        <p:nvSpPr>
          <p:cNvPr id="4" name="Slide Image Placeholder 3"/>
          <p:cNvSpPr>
            <a:spLocks noGrp="1" noRot="1" noChangeAspect="1"/>
          </p:cNvSpPr>
          <p:nvPr>
            <p:ph type="sldImg" idx="2"/>
          </p:nvPr>
        </p:nvSpPr>
        <p:spPr>
          <a:xfrm>
            <a:off x="3059113" y="876300"/>
            <a:ext cx="3152775"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7100" y="3373438"/>
            <a:ext cx="7416800" cy="276066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659563"/>
            <a:ext cx="4017963"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51450" y="6659563"/>
            <a:ext cx="4017963" cy="350837"/>
          </a:xfrm>
          <a:prstGeom prst="rect">
            <a:avLst/>
          </a:prstGeom>
        </p:spPr>
        <p:txBody>
          <a:bodyPr vert="horz" lIns="91440" tIns="45720" rIns="91440" bIns="45720" rtlCol="0" anchor="b"/>
          <a:lstStyle>
            <a:lvl1pPr algn="r">
              <a:defRPr sz="1200"/>
            </a:lvl1pPr>
          </a:lstStyle>
          <a:p>
            <a:fld id="{BFC96E8B-CA47-654D-A4A0-D05F6015E752}" type="slidenum">
              <a:rPr lang="en-US" smtClean="0"/>
              <a:t>‹#›</a:t>
            </a:fld>
            <a:endParaRPr lang="en-US"/>
          </a:p>
        </p:txBody>
      </p:sp>
    </p:spTree>
    <p:extLst>
      <p:ext uri="{BB962C8B-B14F-4D97-AF65-F5344CB8AC3E}">
        <p14:creationId xmlns:p14="http://schemas.microsoft.com/office/powerpoint/2010/main" val="420219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C96E8B-CA47-654D-A4A0-D05F6015E752}" type="slidenum">
              <a:rPr lang="en-US" smtClean="0"/>
              <a:t>1</a:t>
            </a:fld>
            <a:endParaRPr lang="en-US"/>
          </a:p>
        </p:txBody>
      </p:sp>
    </p:spTree>
    <p:extLst>
      <p:ext uri="{BB962C8B-B14F-4D97-AF65-F5344CB8AC3E}">
        <p14:creationId xmlns:p14="http://schemas.microsoft.com/office/powerpoint/2010/main" val="2176432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2008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566461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5" y="4221484"/>
            <a:ext cx="35547303" cy="898779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7901947" y="4221484"/>
            <a:ext cx="105925615" cy="898779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6346953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39441300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3"/>
            <a:ext cx="37307521" cy="6537960"/>
          </a:xfrm>
        </p:spPr>
        <p:txBody>
          <a:bodyPr anchor="t"/>
          <a:lstStyle>
            <a:defPPr>
              <a:defRPr kern="1200" smtId="4294967295"/>
            </a:defPPr>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7"/>
            <a:ext cx="37307521" cy="7200897"/>
          </a:xfrm>
        </p:spPr>
        <p:txBody>
          <a:bodyPr anchor="b"/>
          <a:lstStyle>
            <a:defPPr>
              <a:defRPr kern="1200" smtId="4294967295"/>
            </a:defPPr>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4"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7529683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7901944" y="24582124"/>
            <a:ext cx="70736458"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369921" y="24582124"/>
            <a:ext cx="70736464"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01724514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2" y="7368545"/>
            <a:ext cx="19392903"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2" y="10439402"/>
            <a:ext cx="19392903"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5"/>
            <a:ext cx="19400520"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2"/>
            <a:ext cx="19400520"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9470194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3663423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286091492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defPPr>
              <a:defRPr kern="1200" smtId="4294967295"/>
            </a:defPPr>
            <a:lvl1pPr algn="l">
              <a:defRPr sz="9700" b="1"/>
            </a:lvl1pPr>
          </a:lstStyle>
          <a:p>
            <a:r>
              <a:rPr lang="en-US"/>
              <a:t>Click to edit Master title style</a:t>
            </a:r>
          </a:p>
        </p:txBody>
      </p:sp>
      <p:sp>
        <p:nvSpPr>
          <p:cNvPr id="3" name="Content Placeholder 2"/>
          <p:cNvSpPr>
            <a:spLocks noGrp="1"/>
          </p:cNvSpPr>
          <p:nvPr>
            <p:ph idx="1"/>
          </p:nvPr>
        </p:nvSpPr>
        <p:spPr>
          <a:xfrm>
            <a:off x="17160239" y="1310643"/>
            <a:ext cx="24536400" cy="28094942"/>
          </a:xfrm>
        </p:spPr>
        <p:txBody>
          <a:bodyPr/>
          <a:lstStyle>
            <a:defPPr>
              <a:defRPr kern="1200" smtId="4294967295"/>
            </a:defPPr>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3"/>
            <a:ext cx="14439903" cy="22517103"/>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8333105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2"/>
            <a:ext cx="26334721" cy="2720343"/>
          </a:xfrm>
        </p:spPr>
        <p:txBody>
          <a:bodyPr anchor="b"/>
          <a:lstStyle>
            <a:defPPr>
              <a:defRPr kern="1200" smtId="4294967295"/>
            </a:defPPr>
            <a:lvl1pPr algn="l">
              <a:defRPr sz="9700" b="1"/>
            </a:lvl1pPr>
          </a:lstStyle>
          <a:p>
            <a:r>
              <a:rPr lang="en-US"/>
              <a:t>Click to edit Master title style</a:t>
            </a:r>
          </a:p>
        </p:txBody>
      </p:sp>
      <p:sp>
        <p:nvSpPr>
          <p:cNvPr id="3" name="Picture Placeholder 2"/>
          <p:cNvSpPr>
            <a:spLocks noGrp="1"/>
          </p:cNvSpPr>
          <p:nvPr>
            <p:ph type="pic" idx="1"/>
          </p:nvPr>
        </p:nvSpPr>
        <p:spPr>
          <a:xfrm>
            <a:off x="8602983" y="2941320"/>
            <a:ext cx="26334721" cy="19751039"/>
          </a:xfrm>
        </p:spPr>
        <p:txBody>
          <a:bodyPr/>
          <a:lstStyle>
            <a:defPPr>
              <a:defRPr kern="1200" smtId="4294967295"/>
            </a:defPPr>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4" indent="0">
              <a:buNone/>
              <a:defRPr sz="9700"/>
            </a:lvl9pPr>
          </a:lstStyle>
          <a:p>
            <a:endParaRPr lang="en-US"/>
          </a:p>
        </p:txBody>
      </p:sp>
      <p:sp>
        <p:nvSpPr>
          <p:cNvPr id="4" name="Text Placeholder 3"/>
          <p:cNvSpPr>
            <a:spLocks noGrp="1"/>
          </p:cNvSpPr>
          <p:nvPr>
            <p:ph type="body" sz="half" idx="2"/>
          </p:nvPr>
        </p:nvSpPr>
        <p:spPr>
          <a:xfrm>
            <a:off x="8602983" y="25763224"/>
            <a:ext cx="26334721" cy="3863337"/>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F8E1F909-3568-40F5-8205-05484158C88C}" type="datetimeFigureOut">
              <a:rPr lang="en-US" smtClean="0"/>
              <a:t>12/11/20</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5A40D005-FB29-4DA1-AF6A-7002CDC49E30}" type="slidenum">
              <a:rPr lang="en-US" smtClean="0"/>
              <a:t>‹#›</a:t>
            </a:fld>
            <a:endParaRPr lang="en-US"/>
          </a:p>
        </p:txBody>
      </p:sp>
    </p:spTree>
    <p:extLst>
      <p:ext uri="{BB962C8B-B14F-4D97-AF65-F5344CB8AC3E}">
        <p14:creationId xmlns:p14="http://schemas.microsoft.com/office/powerpoint/2010/main" val="180699579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438903" tIns="219451" rIns="438903" bIns="21945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4"/>
            <a:ext cx="39502079" cy="21724623"/>
          </a:xfrm>
          <a:prstGeom prst="rect">
            <a:avLst/>
          </a:prstGeom>
        </p:spPr>
        <p:txBody>
          <a:bodyPr vert="horz" lIns="438903" tIns="219451" rIns="438903" bIns="21945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03" tIns="219451" rIns="438903" bIns="219451" rtlCol="0" anchor="ctr"/>
          <a:lstStyle>
            <a:defPPr>
              <a:defRPr kern="1200" smtId="4294967295"/>
            </a:defPPr>
            <a:lvl1pPr algn="l">
              <a:defRPr sz="5700">
                <a:solidFill>
                  <a:schemeClr val="tx1">
                    <a:tint val="75000"/>
                  </a:schemeClr>
                </a:solidFill>
              </a:defRPr>
            </a:lvl1pPr>
          </a:lstStyle>
          <a:p>
            <a:fld id="{F8E1F909-3568-40F5-8205-05484158C88C}" type="datetimeFigureOut">
              <a:rPr lang="en-US" smtClean="0"/>
              <a:t>12/11/20</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903" tIns="219451" rIns="438903" bIns="219451" rtlCol="0" anchor="ctr"/>
          <a:lstStyle>
            <a:defPPr>
              <a:defRPr kern="1200" smtId="4294967295"/>
            </a:defPPr>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903" tIns="219451" rIns="438903" bIns="219451" rtlCol="0" anchor="ctr"/>
          <a:lstStyle>
            <a:defPPr>
              <a:defRPr kern="1200" smtId="4294967295"/>
            </a:defPPr>
            <a:lvl1pPr algn="r">
              <a:defRPr sz="5700">
                <a:solidFill>
                  <a:schemeClr val="tx1">
                    <a:tint val="75000"/>
                  </a:schemeClr>
                </a:solidFill>
              </a:defRPr>
            </a:lvl1pPr>
          </a:lstStyle>
          <a:p>
            <a:fld id="{5A40D005-FB29-4DA1-AF6A-7002CDC49E3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deliberatingwatermelon  Size: 48x36</a:t>
            </a:r>
          </a:p>
        </p:txBody>
      </p:sp>
    </p:spTree>
    <p:extLst>
      <p:ext uri="{BB962C8B-B14F-4D97-AF65-F5344CB8AC3E}">
        <p14:creationId xmlns:p14="http://schemas.microsoft.com/office/powerpoint/2010/main" val="152161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389028" rtl="0" eaLnBrk="1" latinLnBrk="0" hangingPunct="1">
        <a:spcBef>
          <a:spcPct val="0"/>
        </a:spcBef>
        <a:buNone/>
        <a:defRPr sz="21100" kern="1200">
          <a:solidFill>
            <a:schemeClr val="tx1"/>
          </a:solidFill>
          <a:latin typeface="+mj-lt"/>
          <a:ea typeface="+mj-ea"/>
          <a:cs typeface="+mj-cs"/>
        </a:defRPr>
      </a:lvl1pPr>
    </p:titleStyle>
    <p:bodyStyle>
      <a:defPPr>
        <a:defRPr kern="1200" smtId="4294967295"/>
      </a:defPPr>
      <a:lvl1pPr marL="1645886" indent="-1645886" algn="l" defTabSz="438902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ounded Rectangle 74"/>
          <p:cNvSpPr/>
          <p:nvPr/>
        </p:nvSpPr>
        <p:spPr>
          <a:xfrm>
            <a:off x="762000" y="990600"/>
            <a:ext cx="42296823" cy="6365763"/>
          </a:xfrm>
          <a:prstGeom prst="roundRect">
            <a:avLst>
              <a:gd name="adj" fmla="val 3157"/>
            </a:avLst>
          </a:prstGeom>
          <a:solidFill>
            <a:srgbClr val="66A27A"/>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76" name="Rounded Rectangle 75"/>
          <p:cNvSpPr/>
          <p:nvPr/>
        </p:nvSpPr>
        <p:spPr>
          <a:xfrm>
            <a:off x="768071" y="7910544"/>
            <a:ext cx="8225570" cy="10377456"/>
          </a:xfrm>
          <a:prstGeom prst="roundRect">
            <a:avLst>
              <a:gd name="adj" fmla="val 3206"/>
            </a:avLst>
          </a:prstGeom>
          <a:solidFill>
            <a:srgbClr val="AA6C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dirty="0"/>
          </a:p>
        </p:txBody>
      </p:sp>
      <p:sp>
        <p:nvSpPr>
          <p:cNvPr id="84" name="TextBox 83"/>
          <p:cNvSpPr txBox="1"/>
          <p:nvPr/>
        </p:nvSpPr>
        <p:spPr>
          <a:xfrm>
            <a:off x="994656" y="8077200"/>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Introduction</a:t>
            </a:r>
            <a:endParaRPr lang="en-US" sz="3600" b="1" dirty="0">
              <a:solidFill>
                <a:schemeClr val="bg1"/>
              </a:solidFill>
              <a:latin typeface="Nunito" panose="00000500000000000000" pitchFamily="2" charset="0"/>
              <a:cs typeface="Arial" pitchFamily="34" charset="0"/>
            </a:endParaRPr>
          </a:p>
        </p:txBody>
      </p:sp>
      <p:sp>
        <p:nvSpPr>
          <p:cNvPr id="85" name="TextBox 84"/>
          <p:cNvSpPr txBox="1"/>
          <p:nvPr/>
        </p:nvSpPr>
        <p:spPr>
          <a:xfrm>
            <a:off x="994656" y="8763000"/>
            <a:ext cx="7772400" cy="9017853"/>
          </a:xfrm>
          <a:prstGeom prst="rect">
            <a:avLst/>
          </a:prstGeom>
          <a:noFill/>
        </p:spPr>
        <p:txBody>
          <a:bodyPr wrap="square" rtlCol="0">
            <a:spAutoFit/>
          </a:bodyPr>
          <a:lstStyle>
            <a:defPPr>
              <a:defRPr kern="1200" smtId="4294967295"/>
            </a:defPPr>
          </a:lstStyle>
          <a:p>
            <a:r>
              <a:rPr lang="en-US" sz="28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Nexperia</a:t>
            </a:r>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is one of the biggest Semi-conductor company in the world. A lot of unqualified devices are mixed with the good one in the billions of products every year. It is difficult for human workers to manually examine all these products. Meanwhile, the examine accuracy can not keep high level because of human workers’ state fluctuations.</a:t>
            </a:r>
          </a:p>
          <a:p>
            <a:endParaRPr lang="en-US" sz="2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The goal of this study is to train a classifier that can identify defect and good images of semiconductor devices. The key point of this task is that the imbalance of two class. We would like to detect all defect images while not sacrificing too many passed ones. Another noted phenomenon is that there are some noisy labels, especially in the good class. In this study, pre-trained convolutional neural networks are used to train classifiers to detect the defect images. To further evaluate the accuracy, Grad-CAM is applied to visualize the attention areas that the model used to make the decision whether an image is good or defect.</a:t>
            </a:r>
          </a:p>
        </p:txBody>
      </p:sp>
      <p:sp>
        <p:nvSpPr>
          <p:cNvPr id="24" name="Text Placeholder 5">
            <a:extLst>
              <a:ext uri="{FF2B5EF4-FFF2-40B4-BE49-F238E27FC236}">
                <a16:creationId xmlns:a16="http://schemas.microsoft.com/office/drawing/2014/main" id="{9AFA996E-AD6B-4DC6-BC85-A182D141A5B5}"/>
              </a:ext>
            </a:extLst>
          </p:cNvPr>
          <p:cNvSpPr txBox="1"/>
          <p:nvPr/>
        </p:nvSpPr>
        <p:spPr>
          <a:xfrm>
            <a:off x="3657600" y="2356106"/>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b="1" dirty="0">
                <a:solidFill>
                  <a:schemeClr val="bg1"/>
                </a:solidFill>
                <a:latin typeface="Nunito" panose="00000500000000000000" pitchFamily="2" charset="0"/>
              </a:rPr>
              <a:t>Semi-conductor defect images classification</a:t>
            </a:r>
          </a:p>
          <a:p>
            <a:pPr algn="ctr" defTabSz="3761086">
              <a:spcBef>
                <a:spcPct val="20000"/>
              </a:spcBef>
              <a:defRPr/>
            </a:pPr>
            <a:r>
              <a:rPr lang="en-US" altLang="zh-CN" sz="8500" b="1" dirty="0" err="1">
                <a:solidFill>
                  <a:schemeClr val="bg1"/>
                </a:solidFill>
                <a:latin typeface="Quattrocento" panose="02020802030000000404" pitchFamily="18" charset="0"/>
              </a:rPr>
              <a:t>Hanli</a:t>
            </a:r>
            <a:r>
              <a:rPr lang="en-US" altLang="zh-CN" sz="8500" b="1" dirty="0">
                <a:solidFill>
                  <a:schemeClr val="bg1"/>
                </a:solidFill>
                <a:latin typeface="Quattrocento" panose="02020802030000000404" pitchFamily="18" charset="0"/>
              </a:rPr>
              <a:t> Huang</a:t>
            </a:r>
          </a:p>
        </p:txBody>
      </p:sp>
      <p:sp>
        <p:nvSpPr>
          <p:cNvPr id="25" name="Text Placeholder 5">
            <a:extLst>
              <a:ext uri="{FF2B5EF4-FFF2-40B4-BE49-F238E27FC236}">
                <a16:creationId xmlns:a16="http://schemas.microsoft.com/office/drawing/2014/main" id="{2CF2C83C-08B8-46D1-AEAA-7C0550B92975}"/>
              </a:ext>
            </a:extLst>
          </p:cNvPr>
          <p:cNvSpPr txBox="1"/>
          <p:nvPr/>
        </p:nvSpPr>
        <p:spPr>
          <a:xfrm>
            <a:off x="3622411" y="5788849"/>
            <a:ext cx="36576000" cy="861774"/>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altLang="zh-CN" sz="5600" dirty="0">
                <a:solidFill>
                  <a:schemeClr val="bg1"/>
                </a:solidFill>
                <a:latin typeface="Quattrocento" panose="02020802030000000404" pitchFamily="18" charset="0"/>
                <a:cs typeface="Arial" panose="020B0604020202020204" pitchFamily="34" charset="0"/>
              </a:rPr>
              <a:t>Department of Bioengineering</a:t>
            </a:r>
          </a:p>
        </p:txBody>
      </p:sp>
      <p:sp>
        <p:nvSpPr>
          <p:cNvPr id="4" name="Rectangle: Rounded Corners 3">
            <a:extLst>
              <a:ext uri="{FF2B5EF4-FFF2-40B4-BE49-F238E27FC236}">
                <a16:creationId xmlns:a16="http://schemas.microsoft.com/office/drawing/2014/main" id="{99ED2966-A38B-4B49-A6B6-D914E4D6F4BE}"/>
              </a:ext>
            </a:extLst>
          </p:cNvPr>
          <p:cNvSpPr/>
          <p:nvPr/>
        </p:nvSpPr>
        <p:spPr>
          <a:xfrm>
            <a:off x="1105718" y="8705875"/>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1A5C452-2DAF-423A-BC0E-FB2D0D0E019D}"/>
              </a:ext>
            </a:extLst>
          </p:cNvPr>
          <p:cNvSpPr txBox="1"/>
          <p:nvPr/>
        </p:nvSpPr>
        <p:spPr>
          <a:xfrm>
            <a:off x="955522" y="18187691"/>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Dataset</a:t>
            </a:r>
            <a:endParaRPr lang="en-US" sz="3600" b="1" dirty="0">
              <a:solidFill>
                <a:schemeClr val="bg1"/>
              </a:solidFill>
              <a:latin typeface="Nunito" panose="00000500000000000000" pitchFamily="2" charset="0"/>
              <a:cs typeface="Arial" pitchFamily="34" charset="0"/>
            </a:endParaRPr>
          </a:p>
        </p:txBody>
      </p:sp>
      <p:sp>
        <p:nvSpPr>
          <p:cNvPr id="30" name="Rectangle: Rounded Corners 29">
            <a:extLst>
              <a:ext uri="{FF2B5EF4-FFF2-40B4-BE49-F238E27FC236}">
                <a16:creationId xmlns:a16="http://schemas.microsoft.com/office/drawing/2014/main" id="{9793BC31-3E9A-4E00-A76F-069126324922}"/>
              </a:ext>
            </a:extLst>
          </p:cNvPr>
          <p:cNvSpPr/>
          <p:nvPr/>
        </p:nvSpPr>
        <p:spPr>
          <a:xfrm>
            <a:off x="1105718" y="21722297"/>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5E4ADE2-1C83-47FC-978F-7E0CAA0FDC54}"/>
              </a:ext>
            </a:extLst>
          </p:cNvPr>
          <p:cNvSpPr txBox="1"/>
          <p:nvPr/>
        </p:nvSpPr>
        <p:spPr>
          <a:xfrm>
            <a:off x="9448800" y="8026661"/>
            <a:ext cx="73152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Results</a:t>
            </a:r>
            <a:endParaRPr lang="en-US" sz="3600" b="1" dirty="0">
              <a:solidFill>
                <a:schemeClr val="bg1"/>
              </a:solidFill>
              <a:latin typeface="Nunito" panose="00000500000000000000" pitchFamily="2" charset="0"/>
              <a:cs typeface="Arial" pitchFamily="34" charset="0"/>
            </a:endParaRPr>
          </a:p>
        </p:txBody>
      </p:sp>
      <p:sp>
        <p:nvSpPr>
          <p:cNvPr id="33" name="Rectangle: Rounded Corners 32">
            <a:extLst>
              <a:ext uri="{FF2B5EF4-FFF2-40B4-BE49-F238E27FC236}">
                <a16:creationId xmlns:a16="http://schemas.microsoft.com/office/drawing/2014/main" id="{EBB32DFF-2B3F-417B-9F8B-8B9F5C654495}"/>
              </a:ext>
            </a:extLst>
          </p:cNvPr>
          <p:cNvSpPr/>
          <p:nvPr/>
        </p:nvSpPr>
        <p:spPr>
          <a:xfrm>
            <a:off x="9525000" y="8655336"/>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图片 33">
            <a:extLst>
              <a:ext uri="{FF2B5EF4-FFF2-40B4-BE49-F238E27FC236}">
                <a16:creationId xmlns:a16="http://schemas.microsoft.com/office/drawing/2014/main" id="{A0C50C1D-A349-9440-9812-5FC25DD37599}"/>
              </a:ext>
            </a:extLst>
          </p:cNvPr>
          <p:cNvPicPr>
            <a:picLocks noChangeAspect="1"/>
          </p:cNvPicPr>
          <p:nvPr/>
        </p:nvPicPr>
        <p:blipFill>
          <a:blip r:embed="rId3"/>
          <a:stretch>
            <a:fillRect/>
          </a:stretch>
        </p:blipFill>
        <p:spPr>
          <a:xfrm>
            <a:off x="40157400" y="1066800"/>
            <a:ext cx="2514600" cy="3020693"/>
          </a:xfrm>
          <a:prstGeom prst="rect">
            <a:avLst/>
          </a:prstGeom>
        </p:spPr>
      </p:pic>
      <p:sp>
        <p:nvSpPr>
          <p:cNvPr id="36" name="TextBox 64">
            <a:extLst>
              <a:ext uri="{FF2B5EF4-FFF2-40B4-BE49-F238E27FC236}">
                <a16:creationId xmlns:a16="http://schemas.microsoft.com/office/drawing/2014/main" id="{5795DF6A-508C-514C-9B29-C02147917E13}"/>
              </a:ext>
            </a:extLst>
          </p:cNvPr>
          <p:cNvSpPr txBox="1"/>
          <p:nvPr/>
        </p:nvSpPr>
        <p:spPr>
          <a:xfrm>
            <a:off x="40081200" y="4267200"/>
            <a:ext cx="2427268" cy="1138773"/>
          </a:xfrm>
          <a:prstGeom prst="rect">
            <a:avLst/>
          </a:prstGeom>
          <a:noFill/>
        </p:spPr>
        <p:txBody>
          <a:bodyPr wrap="none" rtlCol="0">
            <a:spAutoFit/>
          </a:bodyPr>
          <a:lstStyle/>
          <a:p>
            <a:r>
              <a:rPr lang="en-US" sz="3400" dirty="0">
                <a:solidFill>
                  <a:schemeClr val="bg1"/>
                </a:solidFill>
                <a:latin typeface="Times New Roman" panose="02020603050405020304" pitchFamily="18" charset="0"/>
                <a:ea typeface="Helvetica" charset="0"/>
                <a:cs typeface="Times New Roman" panose="02020603050405020304" pitchFamily="18" charset="0"/>
              </a:rPr>
              <a:t>Presented by</a:t>
            </a:r>
          </a:p>
          <a:p>
            <a:pPr algn="ctr"/>
            <a:r>
              <a:rPr lang="en-US" altLang="zh-CN" sz="3400" dirty="0">
                <a:solidFill>
                  <a:schemeClr val="bg1"/>
                </a:solidFill>
                <a:latin typeface="Times New Roman" panose="02020603050405020304" pitchFamily="18" charset="0"/>
                <a:ea typeface="Helvetica" charset="0"/>
                <a:cs typeface="Times New Roman" panose="02020603050405020304" pitchFamily="18" charset="0"/>
              </a:rPr>
              <a:t>HKUST</a:t>
            </a:r>
            <a:endParaRPr lang="en-US" sz="3400" dirty="0">
              <a:solidFill>
                <a:schemeClr val="bg1"/>
              </a:solidFill>
              <a:latin typeface="Times New Roman" panose="02020603050405020304" pitchFamily="18" charset="0"/>
              <a:ea typeface="Helvetica" charset="0"/>
              <a:cs typeface="Times New Roman" panose="02020603050405020304" pitchFamily="18" charset="0"/>
            </a:endParaRPr>
          </a:p>
        </p:txBody>
      </p:sp>
      <p:sp>
        <p:nvSpPr>
          <p:cNvPr id="70" name="文本框 69">
            <a:extLst>
              <a:ext uri="{FF2B5EF4-FFF2-40B4-BE49-F238E27FC236}">
                <a16:creationId xmlns:a16="http://schemas.microsoft.com/office/drawing/2014/main" id="{B1561F99-18AA-5D4C-A2A5-154519B58B71}"/>
              </a:ext>
            </a:extLst>
          </p:cNvPr>
          <p:cNvSpPr txBox="1"/>
          <p:nvPr/>
        </p:nvSpPr>
        <p:spPr>
          <a:xfrm>
            <a:off x="9448800" y="28513056"/>
            <a:ext cx="12115800" cy="646331"/>
          </a:xfrm>
          <a:prstGeom prst="rect">
            <a:avLst/>
          </a:prstGeom>
          <a:noFill/>
        </p:spPr>
        <p:txBody>
          <a:bodyPr wrap="square" rtlCol="0">
            <a:spAutoFit/>
          </a:bodyPr>
          <a:lstStyle/>
          <a:p>
            <a:r>
              <a:rPr lang="en-US" altLang="zh-CN" sz="3600" b="1" dirty="0">
                <a:solidFill>
                  <a:schemeClr val="bg1"/>
                </a:solidFill>
                <a:effectLst/>
                <a:latin typeface="Times New Roman" panose="02020603050405020304" pitchFamily="18" charset="0"/>
                <a:cs typeface="Times New Roman" panose="02020603050405020304" pitchFamily="18" charset="0"/>
              </a:rPr>
              <a:t>Part3. Classification</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latin typeface="Times New Roman" panose="02020603050405020304" pitchFamily="18" charset="0"/>
                <a:cs typeface="Times New Roman" panose="02020603050405020304" pitchFamily="18" charset="0"/>
              </a:rPr>
              <a:t>performance</a:t>
            </a:r>
            <a:r>
              <a:rPr lang="zh-CN" altLang="en-US" sz="3600" b="1" dirty="0">
                <a:solidFill>
                  <a:schemeClr val="bg1"/>
                </a:solidFill>
                <a:latin typeface="Times New Roman" panose="02020603050405020304" pitchFamily="18" charset="0"/>
                <a:cs typeface="Times New Roman" panose="02020603050405020304" pitchFamily="18" charset="0"/>
              </a:rPr>
              <a:t> </a:t>
            </a:r>
            <a:r>
              <a:rPr lang="en-US" altLang="zh-CN" sz="3600" b="1" dirty="0">
                <a:solidFill>
                  <a:schemeClr val="bg1"/>
                </a:solidFill>
                <a:latin typeface="Times New Roman" panose="02020603050405020304" pitchFamily="18" charset="0"/>
                <a:cs typeface="Times New Roman" panose="02020603050405020304" pitchFamily="18" charset="0"/>
              </a:rPr>
              <a:t>with</a:t>
            </a:r>
            <a:r>
              <a:rPr lang="zh-CN" altLang="en-US" sz="3600" b="1" dirty="0">
                <a:solidFill>
                  <a:schemeClr val="bg1"/>
                </a:solidFill>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Deep</a:t>
            </a:r>
            <a:r>
              <a:rPr lang="zh-CN" altLang="en-US" sz="3600" b="1" dirty="0">
                <a:solidFill>
                  <a:schemeClr val="bg1"/>
                </a:solidFill>
                <a:effectLst/>
                <a:latin typeface="Times New Roman" panose="02020603050405020304" pitchFamily="18" charset="0"/>
                <a:cs typeface="Times New Roman" panose="02020603050405020304" pitchFamily="18" charset="0"/>
              </a:rPr>
              <a:t> </a:t>
            </a:r>
            <a:r>
              <a:rPr lang="en-US" altLang="zh-CN" sz="3600" b="1" dirty="0">
                <a:solidFill>
                  <a:schemeClr val="bg1"/>
                </a:solidFill>
                <a:effectLst/>
                <a:latin typeface="Times New Roman" panose="02020603050405020304" pitchFamily="18" charset="0"/>
                <a:cs typeface="Times New Roman" panose="02020603050405020304" pitchFamily="18" charset="0"/>
              </a:rPr>
              <a:t>learning</a:t>
            </a:r>
            <a:r>
              <a:rPr lang="zh-CN" altLang="en-US" sz="3600" b="1" dirty="0">
                <a:solidFill>
                  <a:schemeClr val="bg1"/>
                </a:solidFill>
                <a:effectLst/>
                <a:latin typeface="Times New Roman" panose="02020603050405020304" pitchFamily="18" charset="0"/>
                <a:cs typeface="Times New Roman" panose="02020603050405020304" pitchFamily="18" charset="0"/>
              </a:rPr>
              <a:t> </a:t>
            </a:r>
            <a:endParaRPr lang="en-US" altLang="zh-CN" sz="3600" b="1" dirty="0">
              <a:solidFill>
                <a:schemeClr val="bg1"/>
              </a:solidFill>
              <a:effectLs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70EE718-D320-084A-8AC1-299064B838AA}"/>
              </a:ext>
            </a:extLst>
          </p:cNvPr>
          <p:cNvSpPr txBox="1"/>
          <p:nvPr/>
        </p:nvSpPr>
        <p:spPr>
          <a:xfrm>
            <a:off x="-4504267" y="30988000"/>
            <a:ext cx="184731" cy="1431161"/>
          </a:xfrm>
          <a:prstGeom prst="rect">
            <a:avLst/>
          </a:prstGeom>
          <a:noFill/>
        </p:spPr>
        <p:txBody>
          <a:bodyPr wrap="none" rtlCol="0">
            <a:spAutoFit/>
          </a:bodyPr>
          <a:lstStyle/>
          <a:p>
            <a:endParaRPr lang="en-US" dirty="0"/>
          </a:p>
        </p:txBody>
      </p:sp>
      <p:sp>
        <p:nvSpPr>
          <p:cNvPr id="72" name="Rounded Rectangle 71">
            <a:extLst>
              <a:ext uri="{FF2B5EF4-FFF2-40B4-BE49-F238E27FC236}">
                <a16:creationId xmlns:a16="http://schemas.microsoft.com/office/drawing/2014/main" id="{56B243B4-A586-F24D-A1D5-7C1819D7FC0D}"/>
              </a:ext>
            </a:extLst>
          </p:cNvPr>
          <p:cNvSpPr/>
          <p:nvPr/>
        </p:nvSpPr>
        <p:spPr>
          <a:xfrm>
            <a:off x="767064" y="18440400"/>
            <a:ext cx="8225570" cy="5638800"/>
          </a:xfrm>
          <a:prstGeom prst="roundRect">
            <a:avLst>
              <a:gd name="adj" fmla="val 3206"/>
            </a:avLst>
          </a:prstGeom>
          <a:solidFill>
            <a:srgbClr val="AA6C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73" name="TextBox 72">
            <a:extLst>
              <a:ext uri="{FF2B5EF4-FFF2-40B4-BE49-F238E27FC236}">
                <a16:creationId xmlns:a16="http://schemas.microsoft.com/office/drawing/2014/main" id="{507AFDF6-D3A5-F647-8A95-F6B91E1F66AF}"/>
              </a:ext>
            </a:extLst>
          </p:cNvPr>
          <p:cNvSpPr txBox="1"/>
          <p:nvPr/>
        </p:nvSpPr>
        <p:spPr>
          <a:xfrm>
            <a:off x="994656" y="18592800"/>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Dataset</a:t>
            </a:r>
            <a:endParaRPr lang="en-US" sz="3600" b="1" dirty="0">
              <a:solidFill>
                <a:schemeClr val="bg1"/>
              </a:solidFill>
              <a:latin typeface="Nunito" panose="00000500000000000000" pitchFamily="2" charset="0"/>
              <a:cs typeface="Arial" pitchFamily="34" charset="0"/>
            </a:endParaRPr>
          </a:p>
        </p:txBody>
      </p:sp>
      <p:sp>
        <p:nvSpPr>
          <p:cNvPr id="86" name="TextBox 85">
            <a:extLst>
              <a:ext uri="{FF2B5EF4-FFF2-40B4-BE49-F238E27FC236}">
                <a16:creationId xmlns:a16="http://schemas.microsoft.com/office/drawing/2014/main" id="{8199E0DB-73E3-0149-BCB3-668A49FBA7A7}"/>
              </a:ext>
            </a:extLst>
          </p:cNvPr>
          <p:cNvSpPr txBox="1"/>
          <p:nvPr/>
        </p:nvSpPr>
        <p:spPr>
          <a:xfrm>
            <a:off x="990600" y="19202400"/>
            <a:ext cx="7772400" cy="4401205"/>
          </a:xfrm>
          <a:prstGeom prst="rect">
            <a:avLst/>
          </a:prstGeom>
          <a:noFill/>
        </p:spPr>
        <p:txBody>
          <a:bodyPr wrap="square" rtlCol="0">
            <a:spAutoFit/>
          </a:bodyPr>
          <a:lstStyle>
            <a:defPPr>
              <a:defRPr kern="1200" smtId="4294967295"/>
            </a:defPPr>
          </a:lstStyle>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The dataset consists of 34457 train images (27420 good and 7039 bad) and 3830 test images. All the images are gray scale and have a same size of 275X267 pixels. I further separated the training dataset into 3 datasets. Model-training (24121 images with similar good-defect ratio) and model-testing (6892 images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with similar good-defect ratio) were used for model training. Model-validation (3444 images with similar good-defect ratio) were used to fine-tune the hyper-parameters. </a:t>
            </a:r>
            <a:endPar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90" name="Rounded Rectangle 89">
            <a:extLst>
              <a:ext uri="{FF2B5EF4-FFF2-40B4-BE49-F238E27FC236}">
                <a16:creationId xmlns:a16="http://schemas.microsoft.com/office/drawing/2014/main" id="{2B284FBC-7DDA-1E4E-9089-813A70B2FFBD}"/>
              </a:ext>
            </a:extLst>
          </p:cNvPr>
          <p:cNvSpPr/>
          <p:nvPr/>
        </p:nvSpPr>
        <p:spPr>
          <a:xfrm>
            <a:off x="741626" y="24231600"/>
            <a:ext cx="8225570" cy="7892726"/>
          </a:xfrm>
          <a:prstGeom prst="roundRect">
            <a:avLst>
              <a:gd name="adj" fmla="val 3206"/>
            </a:avLst>
          </a:prstGeom>
          <a:solidFill>
            <a:srgbClr val="AA6C7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91" name="TextBox 90">
            <a:extLst>
              <a:ext uri="{FF2B5EF4-FFF2-40B4-BE49-F238E27FC236}">
                <a16:creationId xmlns:a16="http://schemas.microsoft.com/office/drawing/2014/main" id="{E7B228C8-48AF-B546-8140-8E3D531EF79C}"/>
              </a:ext>
            </a:extLst>
          </p:cNvPr>
          <p:cNvSpPr txBox="1"/>
          <p:nvPr/>
        </p:nvSpPr>
        <p:spPr>
          <a:xfrm>
            <a:off x="969218" y="24268605"/>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Methodology</a:t>
            </a:r>
            <a:endParaRPr lang="en-US" sz="3600" b="1" dirty="0">
              <a:solidFill>
                <a:schemeClr val="bg1"/>
              </a:solidFill>
              <a:latin typeface="Nunito" panose="00000500000000000000" pitchFamily="2" charset="0"/>
              <a:cs typeface="Arial" pitchFamily="34" charset="0"/>
            </a:endParaRPr>
          </a:p>
        </p:txBody>
      </p:sp>
      <p:sp>
        <p:nvSpPr>
          <p:cNvPr id="92" name="TextBox 91">
            <a:extLst>
              <a:ext uri="{FF2B5EF4-FFF2-40B4-BE49-F238E27FC236}">
                <a16:creationId xmlns:a16="http://schemas.microsoft.com/office/drawing/2014/main" id="{2E09C469-2239-CA47-B5F3-ABC865774D6C}"/>
              </a:ext>
            </a:extLst>
          </p:cNvPr>
          <p:cNvSpPr txBox="1"/>
          <p:nvPr/>
        </p:nvSpPr>
        <p:spPr>
          <a:xfrm>
            <a:off x="990600" y="24841200"/>
            <a:ext cx="7772400" cy="6288901"/>
          </a:xfrm>
          <a:prstGeom prst="rect">
            <a:avLst/>
          </a:prstGeom>
          <a:noFill/>
        </p:spPr>
        <p:txBody>
          <a:bodyPr wrap="square" rtlCol="0">
            <a:spAutoFit/>
          </a:bodyPr>
          <a:lstStyle>
            <a:defPPr>
              <a:defRPr kern="1200" smtId="4294967295"/>
            </a:defPPr>
          </a:lstStyle>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Part 1: InceptionResNetV2</a:t>
            </a:r>
            <a:r>
              <a:rPr lang="en-US"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[1]</a:t>
            </a:r>
          </a:p>
          <a:p>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InceptionResNetV2</a:t>
            </a:r>
            <a:r>
              <a:rPr lang="zh-CN" alt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is developed by Google in which they combined the Inception architecture with residual connections. This network achieved 3.08 percent top-5 error on the test set of the ImageNet classification challenge. </a:t>
            </a:r>
            <a:endParaRPr lang="en-US" sz="2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endParaRPr lang="en-US" sz="2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a:p>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Part </a:t>
            </a:r>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2</a:t>
            </a:r>
            <a:r>
              <a:rPr lang="en-US"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Grad-CAM</a:t>
            </a:r>
            <a:r>
              <a:rPr lang="en-US"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[2]</a:t>
            </a:r>
          </a:p>
          <a:p>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Grad-CAM is a technique for producing “visual explanation” for decisions from a CNN-based model.</a:t>
            </a:r>
          </a:p>
          <a:p>
            <a:r>
              <a:rPr lang="en-US" altLang="zh-C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It helps users establish appropriate trust in predictions from models. In this study, I used this approach to compare the attention area with defect positions that provided by the dataset.</a:t>
            </a:r>
          </a:p>
          <a:p>
            <a:endParaRPr lang="en-US" sz="2800" baseline="30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7" name="Rounded Rectangle 73">
            <a:extLst>
              <a:ext uri="{FF2B5EF4-FFF2-40B4-BE49-F238E27FC236}">
                <a16:creationId xmlns:a16="http://schemas.microsoft.com/office/drawing/2014/main" id="{5CE878D2-024D-BA4E-AFB0-E6D4CDAB5844}"/>
              </a:ext>
            </a:extLst>
          </p:cNvPr>
          <p:cNvSpPr/>
          <p:nvPr/>
        </p:nvSpPr>
        <p:spPr>
          <a:xfrm>
            <a:off x="9296400" y="7924800"/>
            <a:ext cx="22021800" cy="24213782"/>
          </a:xfrm>
          <a:prstGeom prst="roundRect">
            <a:avLst>
              <a:gd name="adj" fmla="val 902"/>
            </a:avLst>
          </a:prstGeom>
          <a:solidFill>
            <a:srgbClr val="74909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dirty="0"/>
          </a:p>
        </p:txBody>
      </p:sp>
      <p:sp>
        <p:nvSpPr>
          <p:cNvPr id="87" name="TextBox 30">
            <a:extLst>
              <a:ext uri="{FF2B5EF4-FFF2-40B4-BE49-F238E27FC236}">
                <a16:creationId xmlns:a16="http://schemas.microsoft.com/office/drawing/2014/main" id="{4551C1C6-6635-C74C-AC18-5DDE47A8E872}"/>
              </a:ext>
            </a:extLst>
          </p:cNvPr>
          <p:cNvSpPr txBox="1"/>
          <p:nvPr/>
        </p:nvSpPr>
        <p:spPr>
          <a:xfrm>
            <a:off x="9601200" y="8179061"/>
            <a:ext cx="73152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Results</a:t>
            </a:r>
            <a:endParaRPr lang="en-US" sz="3600" b="1" dirty="0">
              <a:solidFill>
                <a:schemeClr val="bg1"/>
              </a:solidFill>
              <a:latin typeface="Nunito" panose="00000500000000000000" pitchFamily="2" charset="0"/>
              <a:cs typeface="Arial" pitchFamily="34" charset="0"/>
            </a:endParaRPr>
          </a:p>
        </p:txBody>
      </p:sp>
      <p:sp>
        <p:nvSpPr>
          <p:cNvPr id="93" name="Rectangle: Rounded Corners 32">
            <a:extLst>
              <a:ext uri="{FF2B5EF4-FFF2-40B4-BE49-F238E27FC236}">
                <a16:creationId xmlns:a16="http://schemas.microsoft.com/office/drawing/2014/main" id="{87110325-62C4-644D-A698-DFBDB86ED9EB}"/>
              </a:ext>
            </a:extLst>
          </p:cNvPr>
          <p:cNvSpPr/>
          <p:nvPr/>
        </p:nvSpPr>
        <p:spPr>
          <a:xfrm>
            <a:off x="9677400" y="8807736"/>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文本框 97">
            <a:extLst>
              <a:ext uri="{FF2B5EF4-FFF2-40B4-BE49-F238E27FC236}">
                <a16:creationId xmlns:a16="http://schemas.microsoft.com/office/drawing/2014/main" id="{083DB1F2-489D-E540-B60B-8EBBB8A7F7B9}"/>
              </a:ext>
            </a:extLst>
          </p:cNvPr>
          <p:cNvSpPr txBox="1"/>
          <p:nvPr/>
        </p:nvSpPr>
        <p:spPr>
          <a:xfrm>
            <a:off x="9601200" y="8929656"/>
            <a:ext cx="12115800" cy="646331"/>
          </a:xfrm>
          <a:prstGeom prst="rect">
            <a:avLst/>
          </a:prstGeom>
          <a:noFill/>
        </p:spPr>
        <p:txBody>
          <a:bodyPr wrap="square" rtlCol="0">
            <a:spAutoFit/>
          </a:bodyPr>
          <a:lstStyle/>
          <a:p>
            <a:r>
              <a:rPr lang="en-US" altLang="zh-CN" sz="3600" b="1" dirty="0">
                <a:solidFill>
                  <a:schemeClr val="bg1"/>
                </a:solidFill>
                <a:effectLst/>
                <a:latin typeface="Times New Roman" panose="02020603050405020304" pitchFamily="18" charset="0"/>
                <a:cs typeface="Times New Roman" panose="02020603050405020304" pitchFamily="18" charset="0"/>
              </a:rPr>
              <a:t>Part 1. </a:t>
            </a:r>
            <a:r>
              <a:rPr lang="en-US" altLang="zh-CN" sz="3600" b="1" dirty="0">
                <a:solidFill>
                  <a:schemeClr val="bg1"/>
                </a:solidFill>
                <a:latin typeface="Times New Roman" panose="02020603050405020304" pitchFamily="18" charset="0"/>
                <a:cs typeface="Times New Roman" panose="02020603050405020304" pitchFamily="18" charset="0"/>
              </a:rPr>
              <a:t>Performance of pre-trained models</a:t>
            </a:r>
            <a:endParaRPr lang="en-US" altLang="zh-CN" sz="3600" b="1" dirty="0">
              <a:solidFill>
                <a:schemeClr val="bg1"/>
              </a:solidFill>
              <a:effectLst/>
              <a:latin typeface="Times New Roman" panose="02020603050405020304" pitchFamily="18" charset="0"/>
              <a:cs typeface="Times New Roman" panose="02020603050405020304" pitchFamily="18" charset="0"/>
            </a:endParaRPr>
          </a:p>
        </p:txBody>
      </p:sp>
      <p:sp>
        <p:nvSpPr>
          <p:cNvPr id="113" name="文本框 112">
            <a:extLst>
              <a:ext uri="{FF2B5EF4-FFF2-40B4-BE49-F238E27FC236}">
                <a16:creationId xmlns:a16="http://schemas.microsoft.com/office/drawing/2014/main" id="{738E0779-24EC-A44D-A7CA-3FF37424DD9E}"/>
              </a:ext>
            </a:extLst>
          </p:cNvPr>
          <p:cNvSpPr txBox="1"/>
          <p:nvPr/>
        </p:nvSpPr>
        <p:spPr>
          <a:xfrm>
            <a:off x="22459178" y="9778479"/>
            <a:ext cx="8706622" cy="20282475"/>
          </a:xfrm>
          <a:prstGeom prst="rect">
            <a:avLst/>
          </a:prstGeom>
          <a:noFill/>
        </p:spPr>
        <p:txBody>
          <a:bodyPr wrap="square" rtlCol="0">
            <a:spAutoFit/>
          </a:bodyPr>
          <a:lstStyle/>
          <a:p>
            <a:pPr algn="just"/>
            <a:r>
              <a:rPr kumimoji="1" lang="en-US" altLang="zh-CN" sz="3200" dirty="0">
                <a:solidFill>
                  <a:schemeClr val="bg1"/>
                </a:solidFill>
                <a:latin typeface="Times New Roman" panose="02020603050405020304" pitchFamily="18" charset="0"/>
                <a:cs typeface="Times New Roman" panose="02020603050405020304" pitchFamily="18" charset="0"/>
              </a:rPr>
              <a:t>Here I mainly compared the performance of basic pre-trained InceptionResNetV2 model and class weight adjusted model.  As we noted, the two class of the dataset are imbalance, and we will focus on the defect class more. Meanwhile, the noisy labels are much less in the defect class. Then I tried to add weight adjust during the model training to increase the sample weights of defect class. During the models training, randomly rotation, shifting, shearing and flipping were applied to increase the robust of the models. All the evaluation was calculated on the model-validation dataset that I mentioned in the Dataset part before which include 3444 images. A1 and A2 show the ROC and PRC curve of basic model and B1 and B2 are the weight adjusted model. Basic model has achieved a quite high accuracy with the AUROC of 0.994 and AUPRC 0.99, while the weight adjust still improved the performance to 0.998 and 0.994. Due to the training time, I didn’t try a lot of weight ratio between defect and good class. The result shows here is adjusted as 10:1 (defect versus good). </a:t>
            </a:r>
          </a:p>
          <a:p>
            <a:pPr algn="just"/>
            <a:endParaRPr kumimoji="1" lang="en-US" altLang="zh-CN" sz="3200" dirty="0">
              <a:solidFill>
                <a:schemeClr val="bg1"/>
              </a:solidFill>
              <a:latin typeface="Times New Roman" panose="02020603050405020304" pitchFamily="18" charset="0"/>
              <a:cs typeface="Times New Roman" panose="02020603050405020304" pitchFamily="18" charset="0"/>
            </a:endParaRPr>
          </a:p>
          <a:p>
            <a:pPr algn="just"/>
            <a:r>
              <a:rPr kumimoji="1" lang="en-US" altLang="zh-CN" sz="3200" dirty="0">
                <a:solidFill>
                  <a:schemeClr val="bg1"/>
                </a:solidFill>
                <a:latin typeface="Times New Roman" panose="02020603050405020304" pitchFamily="18" charset="0"/>
                <a:cs typeface="Times New Roman" panose="02020603050405020304" pitchFamily="18" charset="0"/>
              </a:rPr>
              <a:t>As we would like to detect as many defect images as possible while not sacrificing too many passed ones, I checked the False Positive Rate (FPR) of the predictions when use different True Positive Rate (TPR). The table on the left side shows the comparison of two models’ results. The result indicates that if we add weight adjust, the sacrificing would be reduced significantly when keep high TPR.</a:t>
            </a:r>
          </a:p>
          <a:p>
            <a:pPr algn="just"/>
            <a:endParaRPr kumimoji="1" lang="en-US" altLang="zh-CN" sz="3200" dirty="0">
              <a:solidFill>
                <a:schemeClr val="bg1"/>
              </a:solidFill>
              <a:latin typeface="Times New Roman" panose="02020603050405020304" pitchFamily="18" charset="0"/>
              <a:cs typeface="Times New Roman" panose="02020603050405020304" pitchFamily="18" charset="0"/>
            </a:endParaRPr>
          </a:p>
          <a:p>
            <a:pPr algn="just"/>
            <a:r>
              <a:rPr kumimoji="1" lang="en-US" altLang="zh-CN" sz="3200" dirty="0">
                <a:solidFill>
                  <a:schemeClr val="bg1"/>
                </a:solidFill>
                <a:latin typeface="Times New Roman" panose="02020603050405020304" pitchFamily="18" charset="0"/>
                <a:cs typeface="Times New Roman" panose="02020603050405020304" pitchFamily="18" charset="0"/>
              </a:rPr>
              <a:t>Fig. C shows 6 examples of the Grad-CAM visualization results. The red rectangles are the defect areas that provided by dataset. The red heatmap shows the attention areas the model used to predict these images as defect ones. As we can see, the model successfully payed more attention on the real defect areas which increase the trust of the prediction results.</a:t>
            </a:r>
          </a:p>
        </p:txBody>
      </p:sp>
      <p:sp>
        <p:nvSpPr>
          <p:cNvPr id="116" name="Rounded Rectangle 77">
            <a:extLst>
              <a:ext uri="{FF2B5EF4-FFF2-40B4-BE49-F238E27FC236}">
                <a16:creationId xmlns:a16="http://schemas.microsoft.com/office/drawing/2014/main" id="{DF06DC9A-70E4-0D43-B2B3-9DFB692FB339}"/>
              </a:ext>
            </a:extLst>
          </p:cNvPr>
          <p:cNvSpPr/>
          <p:nvPr/>
        </p:nvSpPr>
        <p:spPr>
          <a:xfrm>
            <a:off x="31546800" y="7910544"/>
            <a:ext cx="11774122" cy="9615456"/>
          </a:xfrm>
          <a:prstGeom prst="roundRect">
            <a:avLst>
              <a:gd name="adj" fmla="val 2650"/>
            </a:avLst>
          </a:prstGeom>
          <a:solidFill>
            <a:srgbClr val="5079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117" name="Rounded Rectangle 78">
            <a:extLst>
              <a:ext uri="{FF2B5EF4-FFF2-40B4-BE49-F238E27FC236}">
                <a16:creationId xmlns:a16="http://schemas.microsoft.com/office/drawing/2014/main" id="{9D4DC0BD-6C57-D448-8359-A31EF5687377}"/>
              </a:ext>
            </a:extLst>
          </p:cNvPr>
          <p:cNvSpPr/>
          <p:nvPr/>
        </p:nvSpPr>
        <p:spPr>
          <a:xfrm>
            <a:off x="31699200" y="28575000"/>
            <a:ext cx="11619896" cy="3581400"/>
          </a:xfrm>
          <a:prstGeom prst="roundRect">
            <a:avLst>
              <a:gd name="adj" fmla="val 3951"/>
            </a:avLst>
          </a:prstGeom>
          <a:solidFill>
            <a:srgbClr val="C7805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118" name="Rounded Rectangle 79">
            <a:extLst>
              <a:ext uri="{FF2B5EF4-FFF2-40B4-BE49-F238E27FC236}">
                <a16:creationId xmlns:a16="http://schemas.microsoft.com/office/drawing/2014/main" id="{1282FC4B-4D2C-F14B-B801-6F7FDC2EDADF}"/>
              </a:ext>
            </a:extLst>
          </p:cNvPr>
          <p:cNvSpPr/>
          <p:nvPr/>
        </p:nvSpPr>
        <p:spPr>
          <a:xfrm>
            <a:off x="31623000" y="17692655"/>
            <a:ext cx="11696096" cy="10523669"/>
          </a:xfrm>
          <a:prstGeom prst="roundRect">
            <a:avLst>
              <a:gd name="adj" fmla="val 3951"/>
            </a:avLst>
          </a:prstGeom>
          <a:solidFill>
            <a:srgbClr val="50798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1500"/>
          </a:p>
        </p:txBody>
      </p:sp>
      <p:sp>
        <p:nvSpPr>
          <p:cNvPr id="119" name="TextBox 36">
            <a:extLst>
              <a:ext uri="{FF2B5EF4-FFF2-40B4-BE49-F238E27FC236}">
                <a16:creationId xmlns:a16="http://schemas.microsoft.com/office/drawing/2014/main" id="{B4688207-8558-884C-A8BC-3079FDDEC9A9}"/>
              </a:ext>
            </a:extLst>
          </p:cNvPr>
          <p:cNvSpPr txBox="1"/>
          <p:nvPr/>
        </p:nvSpPr>
        <p:spPr>
          <a:xfrm>
            <a:off x="31699200" y="8077200"/>
            <a:ext cx="7772400" cy="646331"/>
          </a:xfrm>
          <a:prstGeom prst="rect">
            <a:avLst/>
          </a:prstGeom>
          <a:noFill/>
        </p:spPr>
        <p:txBody>
          <a:bodyPr wrap="square" rtlCol="0">
            <a:spAutoFit/>
          </a:bodyPr>
          <a:lstStyle>
            <a:defPPr>
              <a:defRPr kern="1200" smtId="4294967295"/>
            </a:defPPr>
          </a:lstStyle>
          <a:p>
            <a:r>
              <a:rPr lang="en-US" sz="3600" b="1" dirty="0">
                <a:solidFill>
                  <a:schemeClr val="bg1"/>
                </a:solidFill>
                <a:latin typeface="Nunito" panose="00000500000000000000" pitchFamily="2" charset="0"/>
                <a:cs typeface="Arial" pitchFamily="34" charset="0"/>
              </a:rPr>
              <a:t>Results</a:t>
            </a:r>
          </a:p>
        </p:txBody>
      </p:sp>
      <p:sp>
        <p:nvSpPr>
          <p:cNvPr id="120" name="Rectangle: Rounded Corners 38">
            <a:extLst>
              <a:ext uri="{FF2B5EF4-FFF2-40B4-BE49-F238E27FC236}">
                <a16:creationId xmlns:a16="http://schemas.microsoft.com/office/drawing/2014/main" id="{A2FDBA85-55D0-2E45-85A1-05008C81244C}"/>
              </a:ext>
            </a:extLst>
          </p:cNvPr>
          <p:cNvSpPr/>
          <p:nvPr/>
        </p:nvSpPr>
        <p:spPr>
          <a:xfrm>
            <a:off x="31810263" y="8705875"/>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39">
            <a:extLst>
              <a:ext uri="{FF2B5EF4-FFF2-40B4-BE49-F238E27FC236}">
                <a16:creationId xmlns:a16="http://schemas.microsoft.com/office/drawing/2014/main" id="{0DF404CF-4CCA-C54E-B65B-28AF1A26AC8B}"/>
              </a:ext>
            </a:extLst>
          </p:cNvPr>
          <p:cNvSpPr txBox="1"/>
          <p:nvPr/>
        </p:nvSpPr>
        <p:spPr>
          <a:xfrm>
            <a:off x="31927800" y="17983200"/>
            <a:ext cx="7772400" cy="646331"/>
          </a:xfrm>
          <a:prstGeom prst="rect">
            <a:avLst/>
          </a:prstGeom>
          <a:noFill/>
        </p:spPr>
        <p:txBody>
          <a:bodyPr wrap="square" rtlCol="0">
            <a:spAutoFit/>
          </a:bodyPr>
          <a:lstStyle>
            <a:defPPr>
              <a:defRPr kern="1200" smtId="4294967295"/>
            </a:defPPr>
          </a:lstStyle>
          <a:p>
            <a:r>
              <a:rPr lang="en-US" sz="3600" b="1" dirty="0">
                <a:solidFill>
                  <a:schemeClr val="bg1"/>
                </a:solidFill>
                <a:latin typeface="Nunito" panose="00000500000000000000" pitchFamily="2" charset="0"/>
                <a:cs typeface="Arial" pitchFamily="34" charset="0"/>
              </a:rPr>
              <a:t>Conclusion and Future Works</a:t>
            </a:r>
          </a:p>
        </p:txBody>
      </p:sp>
      <p:sp>
        <p:nvSpPr>
          <p:cNvPr id="122" name="TextBox 40">
            <a:extLst>
              <a:ext uri="{FF2B5EF4-FFF2-40B4-BE49-F238E27FC236}">
                <a16:creationId xmlns:a16="http://schemas.microsoft.com/office/drawing/2014/main" id="{674790D2-D6B2-A84F-A6B1-052263FCC11F}"/>
              </a:ext>
            </a:extLst>
          </p:cNvPr>
          <p:cNvSpPr txBox="1"/>
          <p:nvPr/>
        </p:nvSpPr>
        <p:spPr>
          <a:xfrm>
            <a:off x="31927800" y="18897600"/>
            <a:ext cx="10820400" cy="8956298"/>
          </a:xfrm>
          <a:prstGeom prst="rect">
            <a:avLst/>
          </a:prstGeom>
          <a:noFill/>
        </p:spPr>
        <p:txBody>
          <a:bodyPr wrap="square" rtlCol="0">
            <a:spAutoFit/>
          </a:bodyPr>
          <a:lstStyle>
            <a:defPPr>
              <a:defRPr kern="1200" smtId="4294967295"/>
            </a:defPPr>
          </a:lstStyle>
          <a:p>
            <a:r>
              <a:rPr lang="en-US"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In this project, I compared performance of the basic InceptionResNetV2 model and weight adjust model in the task of detecting the defect semi-conductor images. The high ROC and PRC results indicates that the model can successfully detect most defect image, and weight adjust can further improved the performance. If I could run more experiments, there might be better performance. The Grad-CAM visualization shows a clear attention map that model really detect the right areas for the task.</a:t>
            </a:r>
          </a:p>
          <a:p>
            <a:r>
              <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As </a:t>
            </a:r>
            <a:r>
              <a:rPr lang="en-US" altLang="zh-CN" sz="32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Prof.Yao</a:t>
            </a:r>
            <a:r>
              <a:rPr lang="en-US" altLang="zh-CN" sz="32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mentioned in the class, another problem of this task is batch effect. When the model was applied on another dataset that the images were token on different environment, the prediction would be quite bad. One possible approach for this problem could be adding some noise into the original images or using some images that token by different device with different environment as standard images to normalize the original images and new coming images to same gray or color space. Here we didn’t have different batch of images that let this experiment difficult to evaluate.</a:t>
            </a:r>
          </a:p>
        </p:txBody>
      </p:sp>
      <p:sp>
        <p:nvSpPr>
          <p:cNvPr id="123" name="Rectangle: Rounded Corners 41">
            <a:extLst>
              <a:ext uri="{FF2B5EF4-FFF2-40B4-BE49-F238E27FC236}">
                <a16:creationId xmlns:a16="http://schemas.microsoft.com/office/drawing/2014/main" id="{29D58D41-244B-804A-8756-18F56BB026D3}"/>
              </a:ext>
            </a:extLst>
          </p:cNvPr>
          <p:cNvSpPr/>
          <p:nvPr/>
        </p:nvSpPr>
        <p:spPr>
          <a:xfrm>
            <a:off x="32038863" y="18623280"/>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42">
            <a:extLst>
              <a:ext uri="{FF2B5EF4-FFF2-40B4-BE49-F238E27FC236}">
                <a16:creationId xmlns:a16="http://schemas.microsoft.com/office/drawing/2014/main" id="{22D3B8AE-6C41-CE41-BBA0-9B45BAC99E93}"/>
              </a:ext>
            </a:extLst>
          </p:cNvPr>
          <p:cNvSpPr txBox="1"/>
          <p:nvPr/>
        </p:nvSpPr>
        <p:spPr>
          <a:xfrm>
            <a:off x="31775400" y="28651200"/>
            <a:ext cx="7772400" cy="646331"/>
          </a:xfrm>
          <a:prstGeom prst="rect">
            <a:avLst/>
          </a:prstGeom>
          <a:noFill/>
        </p:spPr>
        <p:txBody>
          <a:bodyPr wrap="square" rtlCol="0">
            <a:spAutoFit/>
          </a:bodyPr>
          <a:lstStyle>
            <a:defPPr>
              <a:defRPr kern="1200" smtId="4294967295"/>
            </a:defPPr>
          </a:lstStyle>
          <a:p>
            <a:r>
              <a:rPr lang="en-US" altLang="zh-CN" sz="3600" b="1" dirty="0">
                <a:solidFill>
                  <a:schemeClr val="bg1"/>
                </a:solidFill>
                <a:latin typeface="Nunito" panose="00000500000000000000" pitchFamily="2" charset="0"/>
                <a:cs typeface="Arial" pitchFamily="34" charset="0"/>
              </a:rPr>
              <a:t>References</a:t>
            </a:r>
            <a:r>
              <a:rPr lang="zh-CN" altLang="en-US" sz="3600" b="1" dirty="0">
                <a:solidFill>
                  <a:schemeClr val="bg1"/>
                </a:solidFill>
                <a:latin typeface="Nunito" panose="00000500000000000000" pitchFamily="2" charset="0"/>
                <a:cs typeface="Arial" pitchFamily="34" charset="0"/>
              </a:rPr>
              <a:t>     </a:t>
            </a:r>
            <a:endParaRPr lang="en-US" sz="3600" b="1" dirty="0">
              <a:solidFill>
                <a:schemeClr val="bg1"/>
              </a:solidFill>
              <a:latin typeface="Nunito" panose="00000500000000000000" pitchFamily="2" charset="0"/>
              <a:cs typeface="Arial" pitchFamily="34" charset="0"/>
            </a:endParaRPr>
          </a:p>
        </p:txBody>
      </p:sp>
      <p:sp>
        <p:nvSpPr>
          <p:cNvPr id="125" name="TextBox 43">
            <a:extLst>
              <a:ext uri="{FF2B5EF4-FFF2-40B4-BE49-F238E27FC236}">
                <a16:creationId xmlns:a16="http://schemas.microsoft.com/office/drawing/2014/main" id="{B5875ABA-E62D-5F4B-A367-089FC8D5184B}"/>
              </a:ext>
            </a:extLst>
          </p:cNvPr>
          <p:cNvSpPr txBox="1"/>
          <p:nvPr/>
        </p:nvSpPr>
        <p:spPr>
          <a:xfrm>
            <a:off x="31851600" y="29489400"/>
            <a:ext cx="11506200" cy="2308324"/>
          </a:xfrm>
          <a:prstGeom prst="rect">
            <a:avLst/>
          </a:prstGeom>
          <a:noFill/>
        </p:spPr>
        <p:txBody>
          <a:bodyPr wrap="square" rtlCol="0">
            <a:spAutoFit/>
          </a:bodyPr>
          <a:lstStyle>
            <a:defPPr>
              <a:defRPr kern="1200" smtId="4294967295"/>
            </a:defPPr>
          </a:lstStyle>
          <a:p>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1. Christian </a:t>
            </a:r>
            <a:r>
              <a:rPr lang="en-US"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Szegedy</a:t>
            </a:r>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Sergey </a:t>
            </a:r>
            <a:r>
              <a:rPr lang="en-US"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Ioffe</a:t>
            </a:r>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Vincent </a:t>
            </a:r>
            <a:r>
              <a:rPr lang="en-US"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Vanhoucke</a:t>
            </a:r>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Alex Alemi. Inception-v4, Inception-</a:t>
            </a:r>
            <a:r>
              <a:rPr lang="en-US"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ResNet</a:t>
            </a:r>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and the Impact of Residual Connections on Learning. arXiv:1602.07261v2.</a:t>
            </a:r>
          </a:p>
          <a:p>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2.</a:t>
            </a:r>
            <a:r>
              <a:rPr lang="zh-CN" altLang="en-US" sz="2400" dirty="0">
                <a:solidFill>
                  <a:schemeClr val="bg1"/>
                </a:solidFill>
                <a:latin typeface="Times New Roman" panose="02020603050405020304" pitchFamily="18" charset="0"/>
                <a:cs typeface="Times New Roman" panose="02020603050405020304" pitchFamily="18" charset="0"/>
              </a:rPr>
              <a:t> </a:t>
            </a:r>
            <a:r>
              <a:rPr lang="en-HK"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Ramprasaath</a:t>
            </a:r>
            <a:r>
              <a:rPr lang="en-HK"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R. </a:t>
            </a:r>
            <a:r>
              <a:rPr lang="en-HK"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Selvaraju</a:t>
            </a:r>
            <a:r>
              <a:rPr lang="en-HK"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Michael Cogswell, Abhishek Das, Ramakrishna </a:t>
            </a:r>
            <a:r>
              <a:rPr lang="en-HK" altLang="zh-CN" sz="2400" dirty="0" err="1">
                <a:solidFill>
                  <a:schemeClr val="bg1"/>
                </a:solidFill>
                <a:latin typeface="Times New Roman" panose="02020603050405020304" pitchFamily="18" charset="0"/>
                <a:ea typeface="Open Sans" panose="020B0606030504020204" pitchFamily="34" charset="0"/>
                <a:cs typeface="Times New Roman" panose="02020603050405020304" pitchFamily="18" charset="0"/>
              </a:rPr>
              <a:t>Vedantam</a:t>
            </a:r>
            <a:r>
              <a:rPr lang="en-HK"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Devi Parikh, Dhruv Batra</a:t>
            </a:r>
            <a:r>
              <a:rPr lang="en"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t>
            </a:r>
            <a:r>
              <a:rPr lang="en-HK"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Grad-CAM: Visual Explanations from Deep Networks via Gradient-based Localization</a:t>
            </a:r>
            <a:r>
              <a:rPr lang="en-US"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rPr>
              <a:t>. arXiv:1610.02391</a:t>
            </a:r>
            <a:endParaRPr lang="en-HK" altLang="zh-CN" sz="24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26" name="Rectangle: Rounded Corners 44">
            <a:extLst>
              <a:ext uri="{FF2B5EF4-FFF2-40B4-BE49-F238E27FC236}">
                <a16:creationId xmlns:a16="http://schemas.microsoft.com/office/drawing/2014/main" id="{74302B33-3BFA-F849-8DFF-C66A2D9FDFB3}"/>
              </a:ext>
            </a:extLst>
          </p:cNvPr>
          <p:cNvSpPr/>
          <p:nvPr/>
        </p:nvSpPr>
        <p:spPr>
          <a:xfrm>
            <a:off x="31851600" y="29184600"/>
            <a:ext cx="914400" cy="45720"/>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文本框 134">
            <a:extLst>
              <a:ext uri="{FF2B5EF4-FFF2-40B4-BE49-F238E27FC236}">
                <a16:creationId xmlns:a16="http://schemas.microsoft.com/office/drawing/2014/main" id="{03B785B2-A250-7340-A000-BB5A5384E9A3}"/>
              </a:ext>
            </a:extLst>
          </p:cNvPr>
          <p:cNvSpPr txBox="1"/>
          <p:nvPr/>
        </p:nvSpPr>
        <p:spPr>
          <a:xfrm>
            <a:off x="31775400" y="15054262"/>
            <a:ext cx="11506200" cy="1815882"/>
          </a:xfrm>
          <a:prstGeom prst="rect">
            <a:avLst/>
          </a:prstGeom>
          <a:noFill/>
        </p:spPr>
        <p:txBody>
          <a:bodyPr wrap="squar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Then I applied the weight adjust model on the Kaggle test dataset. As we didn’t have the ground truth of this dataset, the Kaggle only reported a ROC score of 0.99846. Until 11</a:t>
            </a:r>
            <a:r>
              <a:rPr kumimoji="1" lang="en-US" altLang="zh-CN" sz="2800" baseline="30000" dirty="0">
                <a:solidFill>
                  <a:schemeClr val="bg1"/>
                </a:solidFill>
                <a:latin typeface="Times New Roman" panose="02020603050405020304" pitchFamily="18" charset="0"/>
                <a:cs typeface="Times New Roman" panose="02020603050405020304" pitchFamily="18" charset="0"/>
              </a:rPr>
              <a:t>th</a:t>
            </a:r>
            <a:r>
              <a:rPr kumimoji="1" lang="en-US" altLang="zh-CN" sz="2800" dirty="0">
                <a:solidFill>
                  <a:schemeClr val="bg1"/>
                </a:solidFill>
                <a:latin typeface="Times New Roman" panose="02020603050405020304" pitchFamily="18" charset="0"/>
                <a:cs typeface="Times New Roman" panose="02020603050405020304" pitchFamily="18" charset="0"/>
              </a:rPr>
              <a:t> DEC, my model got the second place on the Kaggle competition. </a:t>
            </a:r>
          </a:p>
        </p:txBody>
      </p:sp>
      <p:pic>
        <p:nvPicPr>
          <p:cNvPr id="9" name="图片 8" descr="图表, 折线图&#10;&#10;描述已自动生成">
            <a:extLst>
              <a:ext uri="{FF2B5EF4-FFF2-40B4-BE49-F238E27FC236}">
                <a16:creationId xmlns:a16="http://schemas.microsoft.com/office/drawing/2014/main" id="{E723F7E7-23AE-8943-BACD-F4FC5E0F6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3650" y="16099711"/>
            <a:ext cx="5710670" cy="5292000"/>
          </a:xfrm>
          <a:prstGeom prst="rect">
            <a:avLst/>
          </a:prstGeom>
        </p:spPr>
      </p:pic>
      <p:pic>
        <p:nvPicPr>
          <p:cNvPr id="13" name="图片 12" descr="图表, 折线图&#10;&#10;描述已自动生成">
            <a:extLst>
              <a:ext uri="{FF2B5EF4-FFF2-40B4-BE49-F238E27FC236}">
                <a16:creationId xmlns:a16="http://schemas.microsoft.com/office/drawing/2014/main" id="{32B3062C-6E31-CC45-A482-703DA3C0C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3648" y="10242239"/>
            <a:ext cx="5710672" cy="5292000"/>
          </a:xfrm>
          <a:prstGeom prst="rect">
            <a:avLst/>
          </a:prstGeom>
        </p:spPr>
      </p:pic>
      <p:pic>
        <p:nvPicPr>
          <p:cNvPr id="15" name="图片 14" descr="图表, 直方图&#10;&#10;描述已自动生成">
            <a:extLst>
              <a:ext uri="{FF2B5EF4-FFF2-40B4-BE49-F238E27FC236}">
                <a16:creationId xmlns:a16="http://schemas.microsoft.com/office/drawing/2014/main" id="{D4580581-619D-0946-9881-AAE254930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73664" y="10239823"/>
            <a:ext cx="5668804" cy="5292000"/>
          </a:xfrm>
          <a:prstGeom prst="rect">
            <a:avLst/>
          </a:prstGeom>
        </p:spPr>
      </p:pic>
      <p:sp>
        <p:nvSpPr>
          <p:cNvPr id="97" name="文本框 96">
            <a:extLst>
              <a:ext uri="{FF2B5EF4-FFF2-40B4-BE49-F238E27FC236}">
                <a16:creationId xmlns:a16="http://schemas.microsoft.com/office/drawing/2014/main" id="{15225243-1076-1144-A8F2-102236D41744}"/>
              </a:ext>
            </a:extLst>
          </p:cNvPr>
          <p:cNvSpPr txBox="1"/>
          <p:nvPr/>
        </p:nvSpPr>
        <p:spPr>
          <a:xfrm>
            <a:off x="9562119" y="9676767"/>
            <a:ext cx="623889"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A1</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15" name="文本框 114">
            <a:extLst>
              <a:ext uri="{FF2B5EF4-FFF2-40B4-BE49-F238E27FC236}">
                <a16:creationId xmlns:a16="http://schemas.microsoft.com/office/drawing/2014/main" id="{F762600F-6D05-8540-BE9E-E24590225A25}"/>
              </a:ext>
            </a:extLst>
          </p:cNvPr>
          <p:cNvSpPr txBox="1"/>
          <p:nvPr/>
        </p:nvSpPr>
        <p:spPr>
          <a:xfrm>
            <a:off x="9531104" y="15530366"/>
            <a:ext cx="603050"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B1</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37" name="文本框 136">
            <a:extLst>
              <a:ext uri="{FF2B5EF4-FFF2-40B4-BE49-F238E27FC236}">
                <a16:creationId xmlns:a16="http://schemas.microsoft.com/office/drawing/2014/main" id="{E4ECA189-8CBE-5048-A133-A9C2446AA6A9}"/>
              </a:ext>
            </a:extLst>
          </p:cNvPr>
          <p:cNvSpPr txBox="1"/>
          <p:nvPr/>
        </p:nvSpPr>
        <p:spPr>
          <a:xfrm>
            <a:off x="15761719" y="9716603"/>
            <a:ext cx="623889"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A2</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2886AD35-BB17-AC46-A0C6-6162F0A8FAC7}"/>
              </a:ext>
            </a:extLst>
          </p:cNvPr>
          <p:cNvSpPr txBox="1"/>
          <p:nvPr/>
        </p:nvSpPr>
        <p:spPr>
          <a:xfrm>
            <a:off x="15761719" y="15521436"/>
            <a:ext cx="603050"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B2</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graphicFrame>
        <p:nvGraphicFramePr>
          <p:cNvPr id="16" name="表格 16">
            <a:extLst>
              <a:ext uri="{FF2B5EF4-FFF2-40B4-BE49-F238E27FC236}">
                <a16:creationId xmlns:a16="http://schemas.microsoft.com/office/drawing/2014/main" id="{122F73A0-61EB-C34B-9D27-DA790CEE0E39}"/>
              </a:ext>
            </a:extLst>
          </p:cNvPr>
          <p:cNvGraphicFramePr>
            <a:graphicFrameLocks noGrp="1"/>
          </p:cNvGraphicFramePr>
          <p:nvPr>
            <p:extLst>
              <p:ext uri="{D42A27DB-BD31-4B8C-83A1-F6EECF244321}">
                <p14:modId xmlns:p14="http://schemas.microsoft.com/office/powerpoint/2010/main" val="2502610931"/>
              </p:ext>
            </p:extLst>
          </p:nvPr>
        </p:nvGraphicFramePr>
        <p:xfrm>
          <a:off x="9814563" y="21832273"/>
          <a:ext cx="12131038" cy="3048000"/>
        </p:xfrm>
        <a:graphic>
          <a:graphicData uri="http://schemas.openxmlformats.org/drawingml/2006/table">
            <a:tbl>
              <a:tblPr firstRow="1" bandRow="1">
                <a:tableStyleId>{5C22544A-7EE6-4342-B048-85BDC9FD1C3A}</a:tableStyleId>
              </a:tblPr>
              <a:tblGrid>
                <a:gridCol w="3580341">
                  <a:extLst>
                    <a:ext uri="{9D8B030D-6E8A-4147-A177-3AD203B41FA5}">
                      <a16:colId xmlns:a16="http://schemas.microsoft.com/office/drawing/2014/main" val="3473132113"/>
                    </a:ext>
                  </a:extLst>
                </a:gridCol>
                <a:gridCol w="3216816">
                  <a:extLst>
                    <a:ext uri="{9D8B030D-6E8A-4147-A177-3AD203B41FA5}">
                      <a16:colId xmlns:a16="http://schemas.microsoft.com/office/drawing/2014/main" val="2968217354"/>
                    </a:ext>
                  </a:extLst>
                </a:gridCol>
                <a:gridCol w="5333881">
                  <a:extLst>
                    <a:ext uri="{9D8B030D-6E8A-4147-A177-3AD203B41FA5}">
                      <a16:colId xmlns:a16="http://schemas.microsoft.com/office/drawing/2014/main" val="393630743"/>
                    </a:ext>
                  </a:extLst>
                </a:gridCol>
              </a:tblGrid>
              <a:tr h="370840">
                <a:tc>
                  <a:txBody>
                    <a:bodyPr/>
                    <a:lstStyle/>
                    <a:p>
                      <a:pPr algn="ctr"/>
                      <a:endParaRPr lang="zh-CN" altLang="en-US" sz="4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4400" dirty="0"/>
                        <a:t>FPR (Basic)</a:t>
                      </a:r>
                      <a:endParaRPr lang="zh-CN" altLang="en-US" sz="4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4400" dirty="0"/>
                        <a:t>FPR (Weight adjust)</a:t>
                      </a:r>
                      <a:endParaRPr lang="zh-CN" altLang="en-US" sz="4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685653"/>
                  </a:ext>
                </a:extLst>
              </a:tr>
              <a:tr h="370840">
                <a:tc>
                  <a:txBody>
                    <a:bodyPr/>
                    <a:lstStyle/>
                    <a:p>
                      <a:pPr algn="ctr"/>
                      <a:r>
                        <a:rPr lang="en-US" altLang="zh-CN" sz="4400" dirty="0">
                          <a:solidFill>
                            <a:schemeClr val="bg1"/>
                          </a:solidFill>
                        </a:rPr>
                        <a:t>TPR&gt;0.9</a:t>
                      </a:r>
                      <a:endParaRPr lang="zh-CN" altLang="en-US" sz="4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4400" dirty="0">
                          <a:solidFill>
                            <a:schemeClr val="bg1"/>
                          </a:solidFill>
                        </a:rPr>
                        <a:t>0.18%</a:t>
                      </a:r>
                      <a:endParaRPr lang="zh-CN" altLang="en-US" sz="4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4400" dirty="0">
                          <a:solidFill>
                            <a:schemeClr val="bg1"/>
                          </a:solidFill>
                        </a:rPr>
                        <a:t>0.33%</a:t>
                      </a:r>
                      <a:endParaRPr lang="zh-CN" altLang="en-US" sz="4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3465764"/>
                  </a:ext>
                </a:extLst>
              </a:tr>
              <a:tr h="370840">
                <a:tc>
                  <a:txBody>
                    <a:bodyPr/>
                    <a:lstStyle/>
                    <a:p>
                      <a:pPr marL="0" marR="0" lvl="0" indent="0" algn="ctr" defTabSz="4389028" rtl="0" eaLnBrk="1" fontAlgn="auto" latinLnBrk="0" hangingPunct="1">
                        <a:lnSpc>
                          <a:spcPct val="100000"/>
                        </a:lnSpc>
                        <a:spcBef>
                          <a:spcPts val="0"/>
                        </a:spcBef>
                        <a:spcAft>
                          <a:spcPts val="0"/>
                        </a:spcAft>
                        <a:buClrTx/>
                        <a:buSzTx/>
                        <a:buFontTx/>
                        <a:buNone/>
                        <a:tabLst/>
                        <a:defRPr/>
                      </a:pPr>
                      <a:r>
                        <a:rPr lang="en-US" altLang="zh-CN" sz="4400" dirty="0">
                          <a:solidFill>
                            <a:schemeClr val="bg1"/>
                          </a:solidFill>
                        </a:rPr>
                        <a:t>TPR&gt;0.95</a:t>
                      </a:r>
                      <a:endParaRPr lang="zh-CN" altLang="en-US" sz="4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4400" dirty="0">
                          <a:solidFill>
                            <a:schemeClr val="bg1"/>
                          </a:solidFill>
                        </a:rPr>
                        <a:t>0.55%</a:t>
                      </a:r>
                      <a:endParaRPr lang="zh-CN" altLang="en-US" sz="4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4400" dirty="0">
                          <a:solidFill>
                            <a:schemeClr val="bg1"/>
                          </a:solidFill>
                        </a:rPr>
                        <a:t>0.44%</a:t>
                      </a:r>
                      <a:endParaRPr lang="zh-CN" altLang="en-US" sz="4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036942"/>
                  </a:ext>
                </a:extLst>
              </a:tr>
              <a:tr h="370840">
                <a:tc>
                  <a:txBody>
                    <a:bodyPr/>
                    <a:lstStyle/>
                    <a:p>
                      <a:pPr marL="0" marR="0" lvl="0" indent="0" algn="ctr" defTabSz="4389028" rtl="0" eaLnBrk="1" fontAlgn="auto" latinLnBrk="0" hangingPunct="1">
                        <a:lnSpc>
                          <a:spcPct val="100000"/>
                        </a:lnSpc>
                        <a:spcBef>
                          <a:spcPts val="0"/>
                        </a:spcBef>
                        <a:spcAft>
                          <a:spcPts val="0"/>
                        </a:spcAft>
                        <a:buClrTx/>
                        <a:buSzTx/>
                        <a:buFontTx/>
                        <a:buNone/>
                        <a:tabLst/>
                        <a:defRPr/>
                      </a:pPr>
                      <a:r>
                        <a:rPr lang="en-US" altLang="zh-CN" sz="4400" dirty="0">
                          <a:solidFill>
                            <a:schemeClr val="bg1"/>
                          </a:solidFill>
                        </a:rPr>
                        <a:t>TPR&gt;0.99</a:t>
                      </a:r>
                      <a:endParaRPr lang="zh-CN" altLang="en-US" sz="4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4400" dirty="0">
                          <a:solidFill>
                            <a:schemeClr val="bg1"/>
                          </a:solidFill>
                        </a:rPr>
                        <a:t>6.6%</a:t>
                      </a:r>
                      <a:endParaRPr lang="zh-CN" altLang="en-US" sz="4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4400" dirty="0">
                          <a:solidFill>
                            <a:schemeClr val="bg1"/>
                          </a:solidFill>
                        </a:rPr>
                        <a:t>2.8%</a:t>
                      </a:r>
                      <a:endParaRPr lang="zh-CN" altLang="en-US" sz="44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3710035"/>
                  </a:ext>
                </a:extLst>
              </a:tr>
            </a:tbl>
          </a:graphicData>
        </a:graphic>
      </p:graphicFrame>
      <p:pic>
        <p:nvPicPr>
          <p:cNvPr id="18" name="图片 17" descr="电脑的屏幕&#10;&#10;描述已自动生成">
            <a:extLst>
              <a:ext uri="{FF2B5EF4-FFF2-40B4-BE49-F238E27FC236}">
                <a16:creationId xmlns:a16="http://schemas.microsoft.com/office/drawing/2014/main" id="{E8169920-7908-5F40-AE2F-61FE3BF888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0320" y="25286783"/>
            <a:ext cx="5886000" cy="3924000"/>
          </a:xfrm>
          <a:prstGeom prst="rect">
            <a:avLst/>
          </a:prstGeom>
        </p:spPr>
      </p:pic>
      <p:pic>
        <p:nvPicPr>
          <p:cNvPr id="22" name="图片 21" descr="电脑的屏幕&#10;&#10;描述已自动生成">
            <a:extLst>
              <a:ext uri="{FF2B5EF4-FFF2-40B4-BE49-F238E27FC236}">
                <a16:creationId xmlns:a16="http://schemas.microsoft.com/office/drawing/2014/main" id="{2CF89A54-DC73-3046-976A-7AA942072F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97024" y="25286783"/>
            <a:ext cx="5886000" cy="3924000"/>
          </a:xfrm>
          <a:prstGeom prst="rect">
            <a:avLst/>
          </a:prstGeom>
        </p:spPr>
      </p:pic>
      <p:pic>
        <p:nvPicPr>
          <p:cNvPr id="26" name="图片 25">
            <a:extLst>
              <a:ext uri="{FF2B5EF4-FFF2-40B4-BE49-F238E27FC236}">
                <a16:creationId xmlns:a16="http://schemas.microsoft.com/office/drawing/2014/main" id="{5FEF9770-4B84-694D-9B26-93409E70C8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450000" y="25286783"/>
            <a:ext cx="5886000" cy="3924000"/>
          </a:xfrm>
          <a:prstGeom prst="rect">
            <a:avLst/>
          </a:prstGeom>
        </p:spPr>
      </p:pic>
      <p:pic>
        <p:nvPicPr>
          <p:cNvPr id="29" name="图片 28">
            <a:extLst>
              <a:ext uri="{FF2B5EF4-FFF2-40B4-BE49-F238E27FC236}">
                <a16:creationId xmlns:a16="http://schemas.microsoft.com/office/drawing/2014/main" id="{EE7C4B9C-117A-FC40-A918-2A641F515F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40320" y="28537200"/>
            <a:ext cx="5886000" cy="3924000"/>
          </a:xfrm>
          <a:prstGeom prst="rect">
            <a:avLst/>
          </a:prstGeom>
        </p:spPr>
      </p:pic>
      <p:pic>
        <p:nvPicPr>
          <p:cNvPr id="35" name="图片 34" descr="电脑的屏幕&#10;&#10;描述已自动生成">
            <a:extLst>
              <a:ext uri="{FF2B5EF4-FFF2-40B4-BE49-F238E27FC236}">
                <a16:creationId xmlns:a16="http://schemas.microsoft.com/office/drawing/2014/main" id="{56322B0F-2BD9-B045-89CD-94BD9CCC85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97024" y="28537200"/>
            <a:ext cx="5886000" cy="3924000"/>
          </a:xfrm>
          <a:prstGeom prst="rect">
            <a:avLst/>
          </a:prstGeom>
        </p:spPr>
      </p:pic>
      <p:pic>
        <p:nvPicPr>
          <p:cNvPr id="38" name="图片 37" descr="屏幕上有字&#10;&#10;描述已自动生成">
            <a:extLst>
              <a:ext uri="{FF2B5EF4-FFF2-40B4-BE49-F238E27FC236}">
                <a16:creationId xmlns:a16="http://schemas.microsoft.com/office/drawing/2014/main" id="{13B02CD2-3457-EA4C-AECF-D45907847D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450000" y="28537200"/>
            <a:ext cx="5886000" cy="3924000"/>
          </a:xfrm>
          <a:prstGeom prst="rect">
            <a:avLst/>
          </a:prstGeom>
        </p:spPr>
      </p:pic>
      <p:sp>
        <p:nvSpPr>
          <p:cNvPr id="139" name="文本框 138">
            <a:extLst>
              <a:ext uri="{FF2B5EF4-FFF2-40B4-BE49-F238E27FC236}">
                <a16:creationId xmlns:a16="http://schemas.microsoft.com/office/drawing/2014/main" id="{86115A1F-ACE9-6A4D-9763-3DE48FC1E221}"/>
              </a:ext>
            </a:extLst>
          </p:cNvPr>
          <p:cNvSpPr txBox="1"/>
          <p:nvPr/>
        </p:nvSpPr>
        <p:spPr>
          <a:xfrm>
            <a:off x="31699200" y="8929656"/>
            <a:ext cx="12115800" cy="646331"/>
          </a:xfrm>
          <a:prstGeom prst="rect">
            <a:avLst/>
          </a:prstGeom>
          <a:noFill/>
        </p:spPr>
        <p:txBody>
          <a:bodyPr wrap="square" rtlCol="0">
            <a:spAutoFit/>
          </a:bodyPr>
          <a:lstStyle/>
          <a:p>
            <a:r>
              <a:rPr lang="en-US" altLang="zh-CN" sz="3600" b="1" dirty="0">
                <a:solidFill>
                  <a:schemeClr val="bg1"/>
                </a:solidFill>
                <a:effectLst/>
                <a:latin typeface="Times New Roman" panose="02020603050405020304" pitchFamily="18" charset="0"/>
                <a:cs typeface="Times New Roman" panose="02020603050405020304" pitchFamily="18" charset="0"/>
              </a:rPr>
              <a:t>Part 2. </a:t>
            </a:r>
            <a:r>
              <a:rPr lang="en-US" altLang="zh-CN" sz="3600" b="1" dirty="0">
                <a:solidFill>
                  <a:schemeClr val="bg1"/>
                </a:solidFill>
                <a:latin typeface="Times New Roman" panose="02020603050405020304" pitchFamily="18" charset="0"/>
                <a:cs typeface="Times New Roman" panose="02020603050405020304" pitchFamily="18" charset="0"/>
              </a:rPr>
              <a:t>Performance on the Kaggle test dataset</a:t>
            </a:r>
            <a:endParaRPr lang="en-US" altLang="zh-CN" sz="3600" b="1" dirty="0">
              <a:solidFill>
                <a:schemeClr val="bg1"/>
              </a:solidFill>
              <a:effectLst/>
              <a:latin typeface="Times New Roman" panose="02020603050405020304" pitchFamily="18" charset="0"/>
              <a:cs typeface="Times New Roman" panose="02020603050405020304" pitchFamily="18" charset="0"/>
            </a:endParaRPr>
          </a:p>
        </p:txBody>
      </p:sp>
      <p:pic>
        <p:nvPicPr>
          <p:cNvPr id="42" name="图片 41" descr="图形用户界面, 文本, 应用程序&#10;&#10;描述已自动生成">
            <a:extLst>
              <a:ext uri="{FF2B5EF4-FFF2-40B4-BE49-F238E27FC236}">
                <a16:creationId xmlns:a16="http://schemas.microsoft.com/office/drawing/2014/main" id="{DDC02BE3-47E8-C14F-9FE9-6D2A583E30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510220" y="9549129"/>
            <a:ext cx="9374076" cy="5383945"/>
          </a:xfrm>
          <a:prstGeom prst="rect">
            <a:avLst/>
          </a:prstGeom>
        </p:spPr>
      </p:pic>
      <p:sp>
        <p:nvSpPr>
          <p:cNvPr id="141" name="文本框 140">
            <a:extLst>
              <a:ext uri="{FF2B5EF4-FFF2-40B4-BE49-F238E27FC236}">
                <a16:creationId xmlns:a16="http://schemas.microsoft.com/office/drawing/2014/main" id="{37BCD98D-7337-3345-8E9D-3DA2F2278FAA}"/>
              </a:ext>
            </a:extLst>
          </p:cNvPr>
          <p:cNvSpPr txBox="1"/>
          <p:nvPr/>
        </p:nvSpPr>
        <p:spPr>
          <a:xfrm>
            <a:off x="9562119" y="25162381"/>
            <a:ext cx="423514" cy="523220"/>
          </a:xfrm>
          <a:prstGeom prst="rect">
            <a:avLst/>
          </a:prstGeom>
          <a:noFill/>
        </p:spPr>
        <p:txBody>
          <a:bodyPr wrap="none" rtlCol="0">
            <a:spAutoFit/>
          </a:bodyPr>
          <a:lstStyle/>
          <a:p>
            <a:r>
              <a:rPr kumimoji="1" lang="en-US" altLang="zh-CN" sz="2800" dirty="0">
                <a:solidFill>
                  <a:schemeClr val="bg1"/>
                </a:solidFill>
                <a:latin typeface="Times New Roman" panose="02020603050405020304" pitchFamily="18" charset="0"/>
                <a:cs typeface="Times New Roman" panose="02020603050405020304" pitchFamily="18" charset="0"/>
              </a:rPr>
              <a:t>C</a:t>
            </a:r>
            <a:endParaRPr kumimoji="1" lang="zh-CN" altLang="en-US" sz="2800" dirty="0">
              <a:solidFill>
                <a:schemeClr val="bg1"/>
              </a:solidFill>
              <a:latin typeface="Times New Roman" panose="02020603050405020304" pitchFamily="18" charset="0"/>
              <a:cs typeface="Times New Roman" panose="02020603050405020304" pitchFamily="18" charset="0"/>
            </a:endParaRPr>
          </a:p>
        </p:txBody>
      </p:sp>
      <p:pic>
        <p:nvPicPr>
          <p:cNvPr id="5" name="图片 4" descr="图表&#10;&#10;描述已自动生成">
            <a:extLst>
              <a:ext uri="{FF2B5EF4-FFF2-40B4-BE49-F238E27FC236}">
                <a16:creationId xmlns:a16="http://schemas.microsoft.com/office/drawing/2014/main" id="{A39D97C2-A588-834B-BDCC-3451192AED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104330" y="16099710"/>
            <a:ext cx="5668803" cy="5291999"/>
          </a:xfrm>
          <a:prstGeom prst="rect">
            <a:avLst/>
          </a:prstGeom>
        </p:spPr>
      </p:pic>
    </p:spTree>
    <p:extLst>
      <p:ext uri="{BB962C8B-B14F-4D97-AF65-F5344CB8AC3E}">
        <p14:creationId xmlns:p14="http://schemas.microsoft.com/office/powerpoint/2010/main" val="127040473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deliberatingwatermelon|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3591</TotalTime>
  <Words>1092</Words>
  <Application>Microsoft Macintosh PowerPoint</Application>
  <PresentationFormat>自定义</PresentationFormat>
  <Paragraphs>54</Paragraphs>
  <Slides>1</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Calibri</vt:lpstr>
      <vt:lpstr>Quattrocento</vt:lpstr>
      <vt:lpstr>Arial</vt:lpstr>
      <vt:lpstr>Nunito</vt:lpstr>
      <vt:lpstr>Times New Roman</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Free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黄 汉立</cp:lastModifiedBy>
  <cp:revision>121</cp:revision>
  <cp:lastPrinted>2012-07-31T19:59:21Z</cp:lastPrinted>
  <dcterms:modified xsi:type="dcterms:W3CDTF">2020-12-11T10:20:36Z</dcterms:modified>
  <cp:category>research posters template</cp:category>
</cp:coreProperties>
</file>